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7" r:id="rId3"/>
    <p:sldId id="258" r:id="rId4"/>
    <p:sldId id="350" r:id="rId5"/>
    <p:sldId id="351" r:id="rId6"/>
    <p:sldId id="315" r:id="rId7"/>
    <p:sldId id="316" r:id="rId8"/>
    <p:sldId id="317" r:id="rId9"/>
    <p:sldId id="352" r:id="rId10"/>
    <p:sldId id="323" r:id="rId11"/>
    <p:sldId id="321" r:id="rId12"/>
    <p:sldId id="322" r:id="rId13"/>
    <p:sldId id="324" r:id="rId14"/>
    <p:sldId id="325" r:id="rId15"/>
    <p:sldId id="326" r:id="rId16"/>
    <p:sldId id="377" r:id="rId17"/>
    <p:sldId id="327" r:id="rId18"/>
    <p:sldId id="329" r:id="rId19"/>
    <p:sldId id="340" r:id="rId20"/>
    <p:sldId id="341" r:id="rId21"/>
    <p:sldId id="342" r:id="rId22"/>
    <p:sldId id="343" r:id="rId23"/>
    <p:sldId id="344" r:id="rId24"/>
    <p:sldId id="268" r:id="rId25"/>
    <p:sldId id="270" r:id="rId26"/>
    <p:sldId id="378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CC411-EF08-4085-BA1B-72C5D63E762C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D019-AA0E-47F5-A194-4BDD222D4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132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448EE-3F79-4FBD-847B-150640A71B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Predisposing factors include loss of healthy tooth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substance, as a result of caries and trauma, which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the risk for cracks in the body of dentin that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later propagate to fracture (35, 36). The unique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anatomy of the susceptible roots (37), i.e., the narrow</a:t>
            </a:r>
          </a:p>
          <a:p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mesiodistal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dimension compared with the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buccolingual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 these roots and teeth susceptible to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fracture, especially at a later stage when additional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tooth structure is removed during root canal and dowel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preparations (38, 39). Moisture loss in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pulpless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teeth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(9), previous cracks in the dentin (40), and loss of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alveolar bone support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448EE-3F79-4FBD-847B-150640A71B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to prevent separation and accidental exposure of the </a:t>
            </a:r>
            <a:r>
              <a:rPr lang="en-US" sz="1200" dirty="0" err="1"/>
              <a:t>irrigant</a:t>
            </a:r>
            <a:r>
              <a:rPr lang="en-US" sz="1200" dirty="0"/>
              <a:t> to the patients eyes.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448EE-3F79-4FBD-847B-150640A71B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448EE-3F79-4FBD-847B-150640A71B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448EE-3F79-4FBD-847B-150640A71B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66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981201"/>
            <a:ext cx="86360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6576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D1107-8E0F-4782-B954-39D5DFCB8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513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9EA4-1028-471F-854F-3E7F2035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14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C692-2F0D-4B45-A96F-378B9C446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70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C26B-67AA-4899-B438-0CAB3856A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543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62B6B-63B4-4B2D-8076-9BC18228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28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2BBB-7D68-4301-8E9D-1957CF668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766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570E0-14A7-4276-94AC-B773ED623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46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B2207-2201-45F9-9981-85A01B2BB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92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467F-1DD0-4FAE-A2AF-557A677D1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296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4E27-3089-4DC4-8556-E622ED5A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49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0EEA-CFB1-4D84-9C03-4B4D36D8A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64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1480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1148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D643C72-8AC8-49F3-8F1D-57DE7AB6D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876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343" y="381001"/>
            <a:ext cx="998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1" y="2467428"/>
            <a:ext cx="898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TITLE OF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THE TOPIC-ENDODONTIC MISHAPS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514" y="5229808"/>
            <a:ext cx="1139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DEPARTMENT OF – CONSERVATIVE DENTISTRY AND ENDODONTICS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-14515"/>
            <a:ext cx="1857828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95863-2509-495E-A4D3-2D1EB08AA3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88" y="428604"/>
            <a:ext cx="8610600" cy="808038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Vertical Root Fractures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08720"/>
            <a:ext cx="11558638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Instrumentation / Obturation / Post placement. 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 </a:t>
            </a:r>
            <a:endParaRPr lang="en-IN" sz="2400" dirty="0"/>
          </a:p>
          <a:p>
            <a:pPr>
              <a:buNone/>
            </a:pPr>
            <a:r>
              <a:rPr lang="en-US" sz="2800" b="1" i="1" u="sng" dirty="0">
                <a:solidFill>
                  <a:srgbClr val="FFC000"/>
                </a:solidFill>
              </a:rPr>
              <a:t>Recognition</a:t>
            </a:r>
            <a:r>
              <a:rPr lang="en-IN" sz="2800" b="1" i="1" u="sng" dirty="0">
                <a:solidFill>
                  <a:srgbClr val="FFC000"/>
                </a:solidFill>
              </a:rPr>
              <a:t>:</a:t>
            </a:r>
            <a:endParaRPr lang="en-IN" sz="2800" i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400" dirty="0"/>
              <a:t>1. Sudden crunching sound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2. Pain reaction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3. A suggestive </a:t>
            </a:r>
            <a:r>
              <a:rPr lang="en-US" sz="2400" dirty="0">
                <a:solidFill>
                  <a:srgbClr val="FFC000"/>
                </a:solidFill>
              </a:rPr>
              <a:t>“teardrop” </a:t>
            </a:r>
            <a:r>
              <a:rPr lang="en-US" sz="2400" dirty="0" err="1"/>
              <a:t>radiolucency</a:t>
            </a:r>
            <a:endParaRPr lang="en-IN" sz="2400" dirty="0"/>
          </a:p>
          <a:p>
            <a:pPr>
              <a:buNone/>
            </a:pPr>
            <a:r>
              <a:rPr lang="en-US" sz="2400" b="1" dirty="0"/>
              <a:t>4. </a:t>
            </a:r>
            <a:r>
              <a:rPr lang="en-US" sz="2400" dirty="0"/>
              <a:t>Deep periodontal pocket of recent origin in a tooth with a </a:t>
            </a:r>
          </a:p>
          <a:p>
            <a:pPr>
              <a:buNone/>
            </a:pPr>
            <a:r>
              <a:rPr lang="en-US" sz="2400" dirty="0"/>
              <a:t>    long-present root canal filling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5. Exploratory surgery</a:t>
            </a:r>
            <a:endParaRPr lang="en-IN" sz="2400" dirty="0"/>
          </a:p>
          <a:p>
            <a:pPr>
              <a:buNone/>
            </a:pPr>
            <a:endParaRPr lang="en-IN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/>
          <a:srcRect l="17710" t="9785" r="20646" b="9785"/>
          <a:stretch>
            <a:fillRect/>
          </a:stretch>
        </p:blipFill>
        <p:spPr bwMode="auto">
          <a:xfrm>
            <a:off x="8167702" y="214290"/>
            <a:ext cx="22146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i="1" u="sng" dirty="0">
                <a:solidFill>
                  <a:srgbClr val="FFC000"/>
                </a:solidFill>
              </a:rPr>
              <a:t>Management </a:t>
            </a:r>
            <a:r>
              <a:rPr lang="en-IN" sz="2400" b="1" i="1" u="sng" dirty="0">
                <a:solidFill>
                  <a:srgbClr val="FFC000"/>
                </a:solidFill>
              </a:rPr>
              <a:t> :</a:t>
            </a:r>
          </a:p>
          <a:p>
            <a:pPr>
              <a:buNone/>
            </a:pPr>
            <a:endParaRPr lang="en-IN" sz="2000" b="1" dirty="0"/>
          </a:p>
          <a:p>
            <a:r>
              <a:rPr lang="en-US" sz="2000" dirty="0"/>
              <a:t>Unfortunately in most cases, </a:t>
            </a:r>
            <a:r>
              <a:rPr lang="en-US" sz="2000" b="1" dirty="0"/>
              <a:t>extraction </a:t>
            </a:r>
            <a:r>
              <a:rPr lang="en-US" sz="2000" dirty="0"/>
              <a:t>is the only treatment available. </a:t>
            </a:r>
          </a:p>
          <a:p>
            <a:r>
              <a:rPr lang="en-IN" sz="2000" dirty="0"/>
              <a:t>Use of CO2 and </a:t>
            </a:r>
            <a:r>
              <a:rPr lang="en-IN" sz="2000" dirty="0" err="1"/>
              <a:t>Nd</a:t>
            </a:r>
            <a:r>
              <a:rPr lang="en-IN" sz="2000" dirty="0"/>
              <a:t>–YAG laser to fuse fractured roots was tested in an in vitro study, but proved ineffective</a:t>
            </a:r>
          </a:p>
          <a:p>
            <a:r>
              <a:rPr lang="en-IN" sz="2000" dirty="0"/>
              <a:t>Bonding of the extracted fragments with adhesive resin cement</a:t>
            </a:r>
            <a:endParaRPr lang="en-US" sz="2000" dirty="0"/>
          </a:p>
          <a:p>
            <a:r>
              <a:rPr lang="en-IN" sz="2000" dirty="0" err="1"/>
              <a:t>Hemisection</a:t>
            </a:r>
            <a:r>
              <a:rPr lang="en-IN" sz="2000" dirty="0"/>
              <a:t> or root amputation of the fractured root may be the</a:t>
            </a:r>
          </a:p>
          <a:p>
            <a:pPr>
              <a:buNone/>
            </a:pPr>
            <a:r>
              <a:rPr lang="en-IN" sz="2000" dirty="0"/>
              <a:t>      treatment of choice</a:t>
            </a:r>
            <a:endParaRPr lang="en-US" sz="2000" dirty="0"/>
          </a:p>
          <a:p>
            <a:pPr>
              <a:buNone/>
            </a:pPr>
            <a:endParaRPr lang="en-US" sz="2400" b="1" i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400" b="1" i="1" u="sng" dirty="0">
                <a:solidFill>
                  <a:srgbClr val="FFC000"/>
                </a:solidFill>
              </a:rPr>
              <a:t>Prevention:</a:t>
            </a:r>
            <a:endParaRPr lang="en-IN" sz="2400" i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000" dirty="0"/>
              <a:t>1. Avoidance of </a:t>
            </a:r>
            <a:r>
              <a:rPr lang="en-US" sz="2000" dirty="0" err="1"/>
              <a:t>overpreparing</a:t>
            </a:r>
            <a:r>
              <a:rPr lang="en-US" sz="2000" dirty="0"/>
              <a:t> canals (“</a:t>
            </a:r>
            <a:r>
              <a:rPr lang="en-US" sz="2000" dirty="0" err="1"/>
              <a:t>overflaring</a:t>
            </a:r>
            <a:r>
              <a:rPr lang="en-US" sz="2000" dirty="0"/>
              <a:t>”)</a:t>
            </a:r>
            <a:endParaRPr lang="en-IN" sz="2000" dirty="0"/>
          </a:p>
          <a:p>
            <a:pPr>
              <a:buNone/>
            </a:pPr>
            <a:r>
              <a:rPr lang="en-US" sz="2000" dirty="0"/>
              <a:t>2. Passive obturation and post placement</a:t>
            </a:r>
            <a:endParaRPr lang="en-IN" sz="2000" dirty="0"/>
          </a:p>
          <a:p>
            <a:pPr>
              <a:buNone/>
            </a:pPr>
            <a:r>
              <a:rPr lang="en-US" sz="2000" dirty="0"/>
              <a:t>3. Full </a:t>
            </a:r>
            <a:r>
              <a:rPr lang="en-US" sz="2000" dirty="0" err="1"/>
              <a:t>cuspal</a:t>
            </a:r>
            <a:r>
              <a:rPr lang="en-US" sz="2000" dirty="0"/>
              <a:t> coverage</a:t>
            </a:r>
            <a:endParaRPr lang="en-IN" sz="1800" dirty="0"/>
          </a:p>
          <a:p>
            <a:pPr>
              <a:buNone/>
            </a:pPr>
            <a:r>
              <a:rPr lang="en-US" sz="2800" dirty="0"/>
              <a:t> </a:t>
            </a:r>
            <a:endParaRPr lang="en-IN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 t="57020"/>
          <a:stretch>
            <a:fillRect/>
          </a:stretch>
        </p:blipFill>
        <p:spPr bwMode="auto">
          <a:xfrm>
            <a:off x="8310578" y="4214818"/>
            <a:ext cx="19287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 flipH="1">
            <a:off x="9882214" y="5357826"/>
            <a:ext cx="357190" cy="857256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MISCELLANEOUS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1) Post Space Perforation</a:t>
            </a:r>
          </a:p>
          <a:p>
            <a:pPr>
              <a:buNone/>
            </a:pPr>
            <a:r>
              <a:rPr lang="en-US" sz="2800" b="1" i="1" u="sng" dirty="0">
                <a:solidFill>
                  <a:schemeClr val="accent1"/>
                </a:solidFill>
              </a:rPr>
              <a:t>Recognition:</a:t>
            </a:r>
            <a:endParaRPr lang="en-IN" sz="2800" i="1" u="sng" dirty="0">
              <a:solidFill>
                <a:schemeClr val="accent1"/>
              </a:solidFill>
            </a:endParaRPr>
          </a:p>
          <a:p>
            <a:r>
              <a:rPr lang="en-US" sz="2000" dirty="0"/>
              <a:t>Similar to that of instrumentation related lateral root perforations: </a:t>
            </a:r>
            <a:endParaRPr lang="en-IN" sz="2000" dirty="0"/>
          </a:p>
          <a:p>
            <a:endParaRPr lang="en-US" sz="2000" b="1" dirty="0"/>
          </a:p>
          <a:p>
            <a:pPr>
              <a:buNone/>
            </a:pPr>
            <a:r>
              <a:rPr lang="en-US" sz="2800" b="1" i="1" u="sng" dirty="0">
                <a:solidFill>
                  <a:schemeClr val="accent1"/>
                </a:solidFill>
              </a:rPr>
              <a:t>Correction:</a:t>
            </a:r>
            <a:endParaRPr lang="en-IN" sz="2800" i="1" u="sng" dirty="0">
              <a:solidFill>
                <a:schemeClr val="accent1"/>
              </a:solidFill>
            </a:endParaRPr>
          </a:p>
          <a:p>
            <a:r>
              <a:rPr lang="en-US" sz="2000" dirty="0"/>
              <a:t>Sealing the perforation, if possible.</a:t>
            </a:r>
            <a:endParaRPr lang="en-IN" sz="2000" dirty="0"/>
          </a:p>
          <a:p>
            <a:pPr>
              <a:buNone/>
            </a:pPr>
            <a:r>
              <a:rPr lang="en-US" sz="2000" dirty="0"/>
              <a:t> </a:t>
            </a:r>
            <a:endParaRPr lang="en-IN" sz="2000" dirty="0"/>
          </a:p>
          <a:p>
            <a:pPr>
              <a:buNone/>
            </a:pPr>
            <a:r>
              <a:rPr lang="en-US" sz="2400" b="1" i="1" u="sng" dirty="0">
                <a:solidFill>
                  <a:schemeClr val="accent1"/>
                </a:solidFill>
              </a:rPr>
              <a:t>Prognosis:</a:t>
            </a:r>
            <a:endParaRPr lang="en-IN" sz="2400" i="1" u="sng" dirty="0">
              <a:solidFill>
                <a:schemeClr val="accent1"/>
              </a:solidFill>
            </a:endParaRPr>
          </a:p>
          <a:p>
            <a:pPr lvl="0"/>
            <a:r>
              <a:rPr lang="en-US" sz="2000" dirty="0"/>
              <a:t>Least affected - totally within bone.</a:t>
            </a:r>
            <a:endParaRPr lang="en-IN" sz="2000" dirty="0"/>
          </a:p>
          <a:p>
            <a:pPr lvl="0"/>
            <a:r>
              <a:rPr lang="en-US" sz="2000" dirty="0"/>
              <a:t>Gingival </a:t>
            </a:r>
            <a:r>
              <a:rPr lang="en-US" sz="2000" dirty="0" err="1"/>
              <a:t>sulcus</a:t>
            </a:r>
            <a:r>
              <a:rPr lang="en-US" sz="2000" dirty="0"/>
              <a:t> – periodontal breakdown</a:t>
            </a:r>
          </a:p>
          <a:p>
            <a:pPr lvl="0">
              <a:buNone/>
            </a:pPr>
            <a:endParaRPr lang="en-IN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A 15% failure rate - areas other than the furcation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Rud</a:t>
            </a:r>
            <a:r>
              <a:rPr lang="en-US" sz="2000" dirty="0">
                <a:solidFill>
                  <a:srgbClr val="FF0000"/>
                </a:solidFill>
              </a:rPr>
              <a:t> J et al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>
                <a:solidFill>
                  <a:schemeClr val="accent1"/>
                </a:solidFill>
              </a:rPr>
              <a:t/>
            </a:r>
            <a:br>
              <a:rPr lang="en-IN" dirty="0">
                <a:solidFill>
                  <a:schemeClr val="accent1"/>
                </a:solidFill>
              </a:rPr>
            </a:br>
            <a:endParaRPr lang="en-IN" dirty="0"/>
          </a:p>
        </p:txBody>
      </p:sp>
      <p:pic>
        <p:nvPicPr>
          <p:cNvPr id="4" name="Picture 3" descr="C:\Users\Shanthi Latha\Documents\Youcam\Downloads\Desktop\CAMERA 3\004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45561" t="3835" r="19815" b="8570"/>
          <a:stretch>
            <a:fillRect/>
          </a:stretch>
        </p:blipFill>
        <p:spPr bwMode="auto">
          <a:xfrm>
            <a:off x="7881951" y="2928935"/>
            <a:ext cx="1666433" cy="307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i="1" u="sng" dirty="0">
                <a:solidFill>
                  <a:schemeClr val="accent5">
                    <a:lumMod val="90000"/>
                  </a:schemeClr>
                </a:solidFill>
              </a:rPr>
              <a:t>Prevention:</a:t>
            </a:r>
            <a:endParaRPr lang="en-IN" sz="2800" i="1" u="sng" dirty="0">
              <a:solidFill>
                <a:schemeClr val="accent5">
                  <a:lumMod val="90000"/>
                </a:schemeClr>
              </a:solidFill>
            </a:endParaRPr>
          </a:p>
          <a:p>
            <a:pPr lvl="0"/>
            <a:r>
              <a:rPr lang="en-US" sz="2800" dirty="0"/>
              <a:t>Knowledge of canal anatomy </a:t>
            </a:r>
            <a:endParaRPr lang="en-IN" sz="2800" dirty="0"/>
          </a:p>
          <a:p>
            <a:pPr lvl="0"/>
            <a:r>
              <a:rPr lang="en-US" sz="2800" dirty="0"/>
              <a:t>Planning based on radiographic information</a:t>
            </a:r>
            <a:endParaRPr lang="en-IN" sz="2800" dirty="0"/>
          </a:p>
          <a:p>
            <a:pPr lvl="0"/>
            <a:r>
              <a:rPr lang="en-US" sz="2800" dirty="0"/>
              <a:t>Preparing the space at the time the root canal is obturated</a:t>
            </a:r>
            <a:endParaRPr lang="en-IN" sz="2800" dirty="0"/>
          </a:p>
          <a:p>
            <a:pPr lvl="0"/>
            <a:r>
              <a:rPr lang="en-US" sz="2800" dirty="0"/>
              <a:t>Hot instrument or a file  vs. Round bur or an end-cutting bur</a:t>
            </a:r>
            <a:endParaRPr lang="en-IN" sz="2800" dirty="0"/>
          </a:p>
          <a:p>
            <a:endParaRPr lang="en-IN" dirty="0"/>
          </a:p>
        </p:txBody>
      </p:sp>
      <p:pic>
        <p:nvPicPr>
          <p:cNvPr id="4" name="Picture 2" descr="C:\Users\Shanthi Latha\Documents\Youcam\Downloads\Desktop\pics - mishaps\apexlocFig4.jpg"/>
          <p:cNvPicPr>
            <a:picLocks noChangeAspect="1" noChangeArrowheads="1"/>
          </p:cNvPicPr>
          <p:nvPr/>
        </p:nvPicPr>
        <p:blipFill>
          <a:blip r:embed="rId2"/>
          <a:srcRect l="37500"/>
          <a:stretch>
            <a:fillRect/>
          </a:stretch>
        </p:blipFill>
        <p:spPr bwMode="auto">
          <a:xfrm>
            <a:off x="5453058" y="4357694"/>
            <a:ext cx="3214710" cy="227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98" y="500042"/>
            <a:ext cx="8610600" cy="808038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2)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Irrigant</a:t>
            </a:r>
            <a:r>
              <a:rPr lang="en-US" sz="3200" dirty="0">
                <a:solidFill>
                  <a:srgbClr val="FFC000"/>
                </a:solidFill>
              </a:rPr>
              <a:t>-Related Mishaps</a:t>
            </a:r>
            <a:endParaRPr lang="en-IN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Any </a:t>
            </a:r>
            <a:r>
              <a:rPr lang="en-US" dirty="0" err="1"/>
              <a:t>irrigant</a:t>
            </a:r>
            <a:r>
              <a:rPr lang="en-US" dirty="0"/>
              <a:t>-  potential to cause problems if extruded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Sodium hypochlorite </a:t>
            </a:r>
            <a:r>
              <a:rPr lang="en-US" dirty="0"/>
              <a:t>-  immediate inflammatory response followed by tissue destruction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Hydrogen peroxide </a:t>
            </a:r>
            <a:r>
              <a:rPr lang="en-US" dirty="0"/>
              <a:t>- Tissue emphysema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i="1" u="sng" dirty="0">
                <a:solidFill>
                  <a:srgbClr val="FFC000"/>
                </a:solidFill>
              </a:rPr>
              <a:t>Recognition :</a:t>
            </a:r>
          </a:p>
          <a:p>
            <a:pPr>
              <a:buNone/>
            </a:pPr>
            <a:endParaRPr lang="en-IN" sz="3600" i="1" u="sng" dirty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Pain and swelling.</a:t>
            </a:r>
          </a:p>
          <a:p>
            <a:pPr lvl="0">
              <a:buNone/>
            </a:pPr>
            <a:r>
              <a:rPr lang="en-US" sz="2800" dirty="0"/>
              <a:t> </a:t>
            </a:r>
            <a:endParaRPr lang="en-IN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Interstitial hemorrhage, and </a:t>
            </a:r>
            <a:r>
              <a:rPr lang="en-US" sz="2800" dirty="0" err="1"/>
              <a:t>ecchymosis</a:t>
            </a:r>
            <a:r>
              <a:rPr lang="en-US" sz="2800" dirty="0"/>
              <a:t>.</a:t>
            </a:r>
          </a:p>
          <a:p>
            <a:pPr lvl="0"/>
            <a:endParaRPr lang="en-IN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Depend on solution, concentration and amount</a:t>
            </a:r>
            <a:endParaRPr lang="en-IN" sz="28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u="sng" dirty="0">
                <a:solidFill>
                  <a:srgbClr val="FFC000"/>
                </a:solidFill>
              </a:rPr>
              <a:t>Prognosis:</a:t>
            </a:r>
            <a:endParaRPr lang="en-IN" i="1" u="sng" dirty="0">
              <a:solidFill>
                <a:srgbClr val="FFC000"/>
              </a:solidFill>
            </a:endParaRPr>
          </a:p>
          <a:p>
            <a:pPr lvl="0"/>
            <a:r>
              <a:rPr lang="en-US" sz="2400" dirty="0"/>
              <a:t>Favorable - immediate treatment &amp; proper management</a:t>
            </a:r>
            <a:endParaRPr lang="en-IN" sz="2400" dirty="0"/>
          </a:p>
          <a:p>
            <a:pPr lvl="0"/>
            <a:r>
              <a:rPr lang="en-US" sz="2400" dirty="0"/>
              <a:t>Long term effects - </a:t>
            </a:r>
            <a:r>
              <a:rPr lang="en-US" sz="2400" dirty="0" err="1"/>
              <a:t>Paresthesia</a:t>
            </a:r>
            <a:r>
              <a:rPr lang="en-US" sz="2400" dirty="0"/>
              <a:t>, scarring, and muscle weakness.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 </a:t>
            </a:r>
            <a:endParaRPr lang="en-IN" sz="2400" dirty="0"/>
          </a:p>
          <a:p>
            <a:pPr>
              <a:buNone/>
            </a:pPr>
            <a:r>
              <a:rPr lang="en-US" b="1" i="1" u="sng" dirty="0">
                <a:solidFill>
                  <a:srgbClr val="FFC000"/>
                </a:solidFill>
              </a:rPr>
              <a:t>Prevention:</a:t>
            </a:r>
            <a:endParaRPr lang="en-IN" i="1" u="sng" dirty="0">
              <a:solidFill>
                <a:srgbClr val="FFC000"/>
              </a:solidFill>
            </a:endParaRPr>
          </a:p>
          <a:p>
            <a:r>
              <a:rPr lang="en-US" sz="2400" dirty="0"/>
              <a:t>Passive placement</a:t>
            </a:r>
            <a:r>
              <a:rPr lang="en-US" sz="2400" b="1" dirty="0"/>
              <a:t> </a:t>
            </a:r>
            <a:r>
              <a:rPr lang="en-US" sz="2400" dirty="0"/>
              <a:t>of needle. </a:t>
            </a:r>
          </a:p>
          <a:p>
            <a:r>
              <a:rPr lang="en-US" sz="2400" dirty="0"/>
              <a:t>No attempt should be made to force the needle apically</a:t>
            </a:r>
          </a:p>
          <a:p>
            <a:r>
              <a:rPr lang="en-US" sz="2400" dirty="0"/>
              <a:t>The needle must not be wedged into the canal</a:t>
            </a:r>
          </a:p>
          <a:p>
            <a:r>
              <a:rPr lang="en-US" sz="2400" dirty="0"/>
              <a:t> The solution should be delivered slowly and without pressure.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8492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u="sng" dirty="0">
                <a:solidFill>
                  <a:srgbClr val="FFC000"/>
                </a:solidFill>
              </a:rPr>
              <a:t>Treatment:</a:t>
            </a:r>
            <a:endParaRPr lang="en-IN" i="1" u="sng" dirty="0">
              <a:solidFill>
                <a:srgbClr val="FFC000"/>
              </a:solidFill>
            </a:endParaRPr>
          </a:p>
          <a:p>
            <a:pPr lvl="0"/>
            <a:r>
              <a:rPr lang="en-US" sz="2400" dirty="0"/>
              <a:t>Antibiotics </a:t>
            </a:r>
          </a:p>
          <a:p>
            <a:pPr lvl="0"/>
            <a:r>
              <a:rPr lang="en-US" sz="2400" dirty="0"/>
              <a:t>Analgesics</a:t>
            </a:r>
            <a:endParaRPr lang="en-IN" sz="2400" dirty="0"/>
          </a:p>
          <a:p>
            <a:pPr lvl="0"/>
            <a:r>
              <a:rPr lang="en-US" sz="2400" dirty="0"/>
              <a:t>Antihistamines</a:t>
            </a:r>
          </a:p>
          <a:p>
            <a:pPr lvl="0"/>
            <a:r>
              <a:rPr lang="en-US" sz="2400" dirty="0"/>
              <a:t>Ice packs, then warm saline soaks</a:t>
            </a:r>
            <a:endParaRPr lang="en-IN" sz="2400" dirty="0"/>
          </a:p>
          <a:p>
            <a:pPr lvl="0"/>
            <a:r>
              <a:rPr lang="en-US" sz="2400" dirty="0"/>
              <a:t>Intramuscular steroids</a:t>
            </a:r>
          </a:p>
          <a:p>
            <a:pPr lvl="0"/>
            <a:r>
              <a:rPr lang="en-US" sz="2400" dirty="0"/>
              <a:t>Hospitalization and surgical intervention</a:t>
            </a:r>
            <a:endParaRPr lang="en-IN" sz="2400" dirty="0"/>
          </a:p>
          <a:p>
            <a:pPr lvl="0"/>
            <a:r>
              <a:rPr lang="en-US" sz="2400" dirty="0"/>
              <a:t>Monitoring</a:t>
            </a:r>
            <a:endParaRPr lang="en-IN" sz="2400" dirty="0"/>
          </a:p>
          <a:p>
            <a:pPr>
              <a:buNone/>
            </a:pPr>
            <a:endParaRPr lang="en-IN" sz="2400" dirty="0"/>
          </a:p>
          <a:p>
            <a:pPr lvl="0">
              <a:buFont typeface="Wingdings" pitchFamily="2" charset="2"/>
              <a:buChar char="Ø"/>
            </a:pPr>
            <a:r>
              <a:rPr lang="en-US" sz="2400" dirty="0"/>
              <a:t>Sodium hypochlorite injected into maxillary sinus-  immediate </a:t>
            </a:r>
            <a:r>
              <a:rPr lang="en-US" sz="2400" dirty="0" err="1"/>
              <a:t>lavage</a:t>
            </a:r>
            <a:r>
              <a:rPr lang="en-US" sz="2400" dirty="0"/>
              <a:t> with sterile water or saline</a:t>
            </a:r>
            <a:r>
              <a:rPr lang="en-US" dirty="0"/>
              <a:t>. </a:t>
            </a:r>
            <a:endParaRPr lang="en-IN" dirty="0"/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Special endodontic irrigating needles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 marL="0" indent="0" algn="ctr">
              <a:buNone/>
            </a:pPr>
            <a:r>
              <a:rPr lang="en-US" sz="2400" kern="1200" dirty="0" err="1">
                <a:solidFill>
                  <a:srgbClr val="FFC000"/>
                </a:solidFill>
              </a:rPr>
              <a:t>Monoject</a:t>
            </a:r>
            <a:r>
              <a:rPr lang="en-US" sz="2400" kern="1200" dirty="0">
                <a:solidFill>
                  <a:srgbClr val="FFC000"/>
                </a:solidFill>
              </a:rPr>
              <a:t> Endodontic Needle with a modified tip and side orifice or the blunt-end </a:t>
            </a:r>
            <a:r>
              <a:rPr lang="en-US" sz="2400" kern="1200" dirty="0" err="1">
                <a:solidFill>
                  <a:srgbClr val="FFC000"/>
                </a:solidFill>
              </a:rPr>
              <a:t>Prorinse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Check the hub of the needle for a tight fit</a:t>
            </a:r>
            <a:endParaRPr lang="en-IN" sz="2400" dirty="0"/>
          </a:p>
          <a:p>
            <a:endParaRPr lang="en-IN" dirty="0"/>
          </a:p>
        </p:txBody>
      </p:sp>
      <p:pic>
        <p:nvPicPr>
          <p:cNvPr id="4" name="Picture 3" descr="C:\Documents and Settings\user\My Documents\My Pictures\101MSDCF\DSC02061.JPG"/>
          <p:cNvPicPr>
            <a:picLocks noChangeAspect="1" noChangeArrowheads="1"/>
          </p:cNvPicPr>
          <p:nvPr/>
        </p:nvPicPr>
        <p:blipFill>
          <a:blip r:embed="rId3" cstate="print"/>
          <a:srcRect l="13924" r="24494" b="8639"/>
          <a:stretch>
            <a:fillRect/>
          </a:stretch>
        </p:blipFill>
        <p:spPr bwMode="auto">
          <a:xfrm>
            <a:off x="7554970" y="4026724"/>
            <a:ext cx="235745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824" y="500042"/>
            <a:ext cx="8610600" cy="808038"/>
          </a:xfrm>
        </p:spPr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Tissue Emphysema</a:t>
            </a:r>
            <a:endParaRPr lang="en-IN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i="1" dirty="0"/>
              <a:t>Passage and collection of gas in tissue spaces or </a:t>
            </a:r>
            <a:r>
              <a:rPr lang="en-US" sz="2400" i="1" dirty="0" err="1"/>
              <a:t>fascial</a:t>
            </a:r>
            <a:r>
              <a:rPr lang="en-US" sz="2400" i="1" dirty="0"/>
              <a:t> planes.</a:t>
            </a:r>
            <a:endParaRPr lang="en-IN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Subcutaneous or periradicular air emphysema </a:t>
            </a:r>
          </a:p>
          <a:p>
            <a:endParaRPr lang="en-IN" sz="2400" dirty="0"/>
          </a:p>
          <a:p>
            <a:pPr>
              <a:buNone/>
            </a:pPr>
            <a:r>
              <a:rPr lang="en-US" sz="2400" i="1" u="sng" dirty="0">
                <a:solidFill>
                  <a:srgbClr val="FFC000"/>
                </a:solidFill>
              </a:rPr>
              <a:t>Cause :</a:t>
            </a:r>
          </a:p>
          <a:p>
            <a:pPr>
              <a:buNone/>
            </a:pPr>
            <a:r>
              <a:rPr lang="en-US" sz="2400" dirty="0"/>
              <a:t>     compressed air being forced into the tissue spaces. </a:t>
            </a:r>
            <a:endParaRPr lang="en-IN" sz="2400" dirty="0"/>
          </a:p>
          <a:p>
            <a:pPr marL="514350" indent="-514350">
              <a:buAutoNum type="arabicPeriod"/>
            </a:pPr>
            <a:r>
              <a:rPr lang="en-US" sz="2400" dirty="0"/>
              <a:t>Canal Preparation - blast of air to dry the canal</a:t>
            </a:r>
          </a:p>
          <a:p>
            <a:pPr marL="514350" indent="-514350">
              <a:buAutoNum type="arabicPeriod"/>
            </a:pPr>
            <a:r>
              <a:rPr lang="en-US" sz="2400" dirty="0"/>
              <a:t>Irrigation past the apex with H2O2.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3.    Apical Surgery - air from a high-speed drill.</a:t>
            </a:r>
            <a:endParaRPr lang="en-IN" sz="2400" dirty="0"/>
          </a:p>
          <a:p>
            <a:pPr>
              <a:buNone/>
            </a:pPr>
            <a:r>
              <a:rPr lang="en-US" dirty="0"/>
              <a:t> 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4971" y="609603"/>
            <a:ext cx="9260115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1201" y="2612570"/>
          <a:ext cx="10232570" cy="181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4459236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  <a:gridCol w="3072669">
                  <a:extLst>
                    <a:ext uri="{9D8B030D-6E8A-4147-A177-3AD203B41FA5}">
                      <a16:colId xmlns="" xmlns:a16="http://schemas.microsoft.com/office/drawing/2014/main" val="3411213719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Introduction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Psychomotor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Armamentarium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7297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343" y="4743275"/>
            <a:ext cx="8287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*Subtopic of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**  Cognitive, Psychomotor   or Affective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# Must know , Nice to know  &amp; Desire to know </a:t>
            </a:r>
          </a:p>
          <a:p>
            <a:r>
              <a:rPr lang="en-US" sz="2800" dirty="0"/>
              <a:t>( Table to be prepared as per the above format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5656" y="1878767"/>
            <a:ext cx="9797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u="sng" dirty="0">
                <a:solidFill>
                  <a:schemeClr val="accent1"/>
                </a:solidFill>
              </a:rPr>
              <a:t>Recognition:</a:t>
            </a:r>
            <a:endParaRPr lang="en-IN" b="1" i="1" u="sng" dirty="0">
              <a:solidFill>
                <a:schemeClr val="accent1"/>
              </a:solidFill>
            </a:endParaRPr>
          </a:p>
          <a:p>
            <a:pPr lvl="0"/>
            <a:r>
              <a:rPr lang="en-US" sz="2400" dirty="0"/>
              <a:t>Rapid swelling, erythema.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lvl="0"/>
            <a:r>
              <a:rPr lang="en-US" sz="2400" dirty="0"/>
              <a:t>Pain</a:t>
            </a:r>
            <a:endParaRPr lang="en-IN" sz="2400" dirty="0"/>
          </a:p>
          <a:p>
            <a:pPr lvl="0"/>
            <a:r>
              <a:rPr lang="en-US" sz="2400" dirty="0"/>
              <a:t>Dysphagia and dyspnea</a:t>
            </a:r>
            <a:endParaRPr lang="en-IN" sz="2400" dirty="0"/>
          </a:p>
          <a:p>
            <a:pPr lvl="0"/>
            <a:r>
              <a:rPr lang="en-US" sz="2400" dirty="0"/>
              <a:t>Mediastinum - death. 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12" y="3929067"/>
            <a:ext cx="5572132" cy="257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i="1" u="sng" dirty="0">
                <a:solidFill>
                  <a:schemeClr val="accent1"/>
                </a:solidFill>
              </a:rPr>
              <a:t>Correction:</a:t>
            </a:r>
            <a:endParaRPr lang="en-IN" sz="2400" i="1" u="sng" dirty="0">
              <a:solidFill>
                <a:schemeClr val="accent1"/>
              </a:solidFill>
            </a:endParaRPr>
          </a:p>
          <a:p>
            <a:pPr lvl="0"/>
            <a:r>
              <a:rPr lang="en-US" sz="2400" dirty="0"/>
              <a:t>Palliative care and observation to immediate medical attention</a:t>
            </a:r>
            <a:endParaRPr lang="en-IN" sz="2400" dirty="0"/>
          </a:p>
          <a:p>
            <a:pPr lvl="0"/>
            <a:r>
              <a:rPr lang="en-US" sz="2400" dirty="0"/>
              <a:t>Broad-spectrum antibiotic coverage</a:t>
            </a:r>
            <a:endParaRPr lang="en-IN" sz="2400" dirty="0"/>
          </a:p>
          <a:p>
            <a:pPr lvl="0"/>
            <a:r>
              <a:rPr lang="en-US" sz="2400" dirty="0"/>
              <a:t>Benign course followed by total recovery.</a:t>
            </a:r>
            <a:endParaRPr lang="en-IN" sz="2400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i="1" u="sng" dirty="0">
                <a:solidFill>
                  <a:schemeClr val="accent1"/>
                </a:solidFill>
              </a:rPr>
              <a:t>Prevention:</a:t>
            </a:r>
            <a:endParaRPr lang="en-IN" sz="2400" i="1" u="sng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400" dirty="0"/>
              <a:t>1. Using paper points to dry root canals. 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2. Air syringe - horizontal positioning over the access</a:t>
            </a:r>
            <a:r>
              <a:rPr lang="en-US" sz="2400" dirty="0">
                <a:solidFill>
                  <a:srgbClr val="FFC000"/>
                </a:solidFill>
              </a:rPr>
              <a:t>(Jerome)</a:t>
            </a:r>
            <a:endParaRPr lang="en-IN" sz="2400" dirty="0">
              <a:solidFill>
                <a:srgbClr val="FFC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3. In surgical procedures – apical access- handpieces- do not direct jets of air into surgery sites.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82" y="285728"/>
            <a:ext cx="8610600" cy="808038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Instrument Aspiration &amp;  Ingestion</a:t>
            </a:r>
            <a:endParaRPr lang="en-IN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 Endodontic instruments</a:t>
            </a:r>
            <a:endParaRPr lang="en-IN" dirty="0"/>
          </a:p>
          <a:p>
            <a:pPr>
              <a:buNone/>
            </a:pPr>
            <a:r>
              <a:rPr lang="en-US" dirty="0"/>
              <a:t>2. Rubber dam clamps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i="1" u="sng" dirty="0">
                <a:solidFill>
                  <a:srgbClr val="FFC000"/>
                </a:solidFill>
              </a:rPr>
              <a:t>Recognition:</a:t>
            </a:r>
            <a:endParaRPr lang="en-IN" i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dirty="0"/>
              <a:t>Radiographs of the chest and abdomen</a:t>
            </a:r>
            <a:endParaRPr lang="en-IN" sz="2800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6" y="1441436"/>
            <a:ext cx="3143272" cy="22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5"/>
          <p:cNvSpPr/>
          <p:nvPr/>
        </p:nvSpPr>
        <p:spPr>
          <a:xfrm>
            <a:off x="2567609" y="4493814"/>
            <a:ext cx="2598039" cy="2249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6953256" y="4869160"/>
            <a:ext cx="3351406" cy="1874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i="1" u="sng" dirty="0">
                <a:solidFill>
                  <a:srgbClr val="FFC000"/>
                </a:solidFill>
              </a:rPr>
              <a:t>Correction :</a:t>
            </a:r>
            <a:endParaRPr lang="en-IN" sz="2800" i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400" dirty="0"/>
              <a:t>1. In the dental operatory - removal of accessible objects</a:t>
            </a:r>
            <a:endParaRPr lang="en-IN" sz="2400" dirty="0"/>
          </a:p>
          <a:p>
            <a:r>
              <a:rPr lang="en-US" sz="2400" dirty="0"/>
              <a:t>High-volume suction</a:t>
            </a:r>
            <a:endParaRPr lang="en-IN" sz="2400" dirty="0"/>
          </a:p>
          <a:p>
            <a:r>
              <a:rPr lang="en-US" sz="2400" dirty="0"/>
              <a:t>Hemostats and cotton pliers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2. Once aspiration - medical emergency facility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 </a:t>
            </a:r>
            <a:endParaRPr lang="en-IN" sz="2400" dirty="0"/>
          </a:p>
          <a:p>
            <a:pPr>
              <a:buNone/>
            </a:pPr>
            <a:endParaRPr lang="en-US" sz="2800" b="1" i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b="1" i="1" u="sng" dirty="0">
                <a:solidFill>
                  <a:srgbClr val="FFC000"/>
                </a:solidFill>
              </a:rPr>
              <a:t>Prevention:</a:t>
            </a:r>
            <a:endParaRPr lang="en-IN" sz="2800" i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400" dirty="0"/>
              <a:t>1. Proper tooth isolation with rubber dam is essential  to all phases of RCT particularly patient protection and asepsis.</a:t>
            </a:r>
            <a:endParaRPr lang="en-IN" sz="2400" dirty="0"/>
          </a:p>
          <a:p>
            <a:pPr>
              <a:buNone/>
            </a:pPr>
            <a:r>
              <a:rPr lang="en-US" sz="2400" dirty="0"/>
              <a:t>2. Attaching floss to the clamp before placement.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4" name="Picture 3" descr="C:\Users\Shanthi Latha\Documents\Youcam\Downloads\Desktop\CAMERA 2\0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13601" t="22775" r="22479" b="34612"/>
          <a:stretch>
            <a:fillRect/>
          </a:stretch>
        </p:blipFill>
        <p:spPr bwMode="auto">
          <a:xfrm rot="16200000">
            <a:off x="8370115" y="2797959"/>
            <a:ext cx="2405058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277813"/>
            <a:ext cx="11393714" cy="14639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8CF427-7DE6-5D74-11D9-1F559916CE5C}"/>
              </a:ext>
            </a:extLst>
          </p:cNvPr>
          <p:cNvSpPr txBox="1"/>
          <p:nvPr/>
        </p:nvSpPr>
        <p:spPr>
          <a:xfrm>
            <a:off x="2015612" y="1686540"/>
            <a:ext cx="65679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Prevention of mishaps can be done by-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Reviewing each tooth’s morphology prior to entering its pulp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Thorough examination of pre-operative radiographs is the paramount step to  avoid this mishap.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Checking the long axis of the tooth and aligning the long axis of the access bur  with the long axis of the tooth - tipped tooth.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Following principles of access cavity preparation, adequate size and location, both  permitting direct access to the root canals.</a:t>
            </a:r>
          </a:p>
        </p:txBody>
      </p:sp>
    </p:spTree>
    <p:extLst>
      <p:ext uri="{BB962C8B-B14F-4D97-AF65-F5344CB8AC3E}">
        <p14:creationId xmlns="" xmlns:p14="http://schemas.microsoft.com/office/powerpoint/2010/main" val="556923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32229"/>
            <a:ext cx="10515600" cy="145845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4685" y="2902857"/>
            <a:ext cx="9231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Causes and correction of under and over extended fillings. </a:t>
            </a:r>
          </a:p>
          <a:p>
            <a:r>
              <a:rPr lang="en-US" sz="2400" dirty="0"/>
              <a:t>2. Write in brief about post space perforation.</a:t>
            </a:r>
          </a:p>
          <a:p>
            <a:r>
              <a:rPr lang="en-US" sz="2400" dirty="0"/>
              <a:t>3. Write about </a:t>
            </a:r>
            <a:r>
              <a:rPr lang="en-US" sz="2400" dirty="0" err="1"/>
              <a:t>irrigant</a:t>
            </a:r>
            <a:r>
              <a:rPr lang="en-US" sz="2400" dirty="0"/>
              <a:t> related mishaps.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87409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0298" y="1463930"/>
            <a:ext cx="660648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Ingle JI,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Bakland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LK.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Endodontics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 4th ed.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Philadelphia:Williams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and Wilkins; 1995.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Grossman LI,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Oliet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S, Del Rio C.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Endodontics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 11th ed. Philadelphia: Lea and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Febiger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; 1988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Rowe AHR. Damage to the inferior dental nerve during or following endodontic treatment. Br Dent J 1983;153:306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Seltzer S, Bender IB,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Turkenkopf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S. Factors affecting successful repair after root canal therapy. J Am Dent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Assoc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1963;67:651 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Walia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H, et al. Use of a hemostatic agent in the repair of procedural errors. JOE 1988;14:465. </a:t>
            </a:r>
          </a:p>
        </p:txBody>
      </p:sp>
    </p:spTree>
    <p:extLst>
      <p:ext uri="{BB962C8B-B14F-4D97-AF65-F5344CB8AC3E}">
        <p14:creationId xmlns="" xmlns:p14="http://schemas.microsoft.com/office/powerpoint/2010/main" val="2574616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760686"/>
            <a:ext cx="10831286" cy="141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78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Contents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tik Regular" pitchFamily="2" charset="0"/>
                <a:cs typeface="Arial" pitchFamily="34" charset="0"/>
              </a:rPr>
              <a:t>Introduction</a:t>
            </a:r>
          </a:p>
          <a:p>
            <a:r>
              <a:rPr lang="en-US" dirty="0">
                <a:latin typeface="Batik Regular" pitchFamily="2" charset="0"/>
                <a:cs typeface="Arial" pitchFamily="34" charset="0"/>
              </a:rPr>
              <a:t>Definition</a:t>
            </a:r>
          </a:p>
          <a:p>
            <a:r>
              <a:rPr lang="en-US" dirty="0">
                <a:latin typeface="Batik Regular" pitchFamily="2" charset="0"/>
                <a:cs typeface="Arial" pitchFamily="34" charset="0"/>
              </a:rPr>
              <a:t>Classification</a:t>
            </a:r>
          </a:p>
          <a:p>
            <a:r>
              <a:rPr lang="en-US" dirty="0">
                <a:latin typeface="Batik Regular" pitchFamily="2" charset="0"/>
                <a:cs typeface="Arial" pitchFamily="34" charset="0"/>
              </a:rPr>
              <a:t>Access related</a:t>
            </a:r>
          </a:p>
          <a:p>
            <a:r>
              <a:rPr lang="en-US" dirty="0">
                <a:latin typeface="Batik Regular" pitchFamily="2" charset="0"/>
                <a:cs typeface="Arial" pitchFamily="34" charset="0"/>
              </a:rPr>
              <a:t>Instrumentation related</a:t>
            </a:r>
          </a:p>
          <a:p>
            <a:r>
              <a:rPr lang="en-US" dirty="0">
                <a:latin typeface="Batik Regular" pitchFamily="2" charset="0"/>
                <a:cs typeface="Arial" pitchFamily="34" charset="0"/>
              </a:rPr>
              <a:t>Obturation related</a:t>
            </a:r>
          </a:p>
          <a:p>
            <a:r>
              <a:rPr lang="en-US" dirty="0">
                <a:latin typeface="Batik Regular" pitchFamily="2" charset="0"/>
                <a:cs typeface="Arial" pitchFamily="34" charset="0"/>
              </a:rPr>
              <a:t>Miscellaneous</a:t>
            </a:r>
          </a:p>
          <a:p>
            <a:r>
              <a:rPr lang="en-US" dirty="0">
                <a:latin typeface="Batik Regular" pitchFamily="2" charset="0"/>
                <a:cs typeface="Arial" pitchFamily="34" charset="0"/>
              </a:rPr>
              <a:t>Conclusion</a:t>
            </a:r>
          </a:p>
          <a:p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650" b="9085"/>
          <a:stretch>
            <a:fillRect/>
          </a:stretch>
        </p:blipFill>
        <p:spPr bwMode="auto">
          <a:xfrm>
            <a:off x="7224464" y="1309662"/>
            <a:ext cx="30480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      </a:t>
            </a:r>
          </a:p>
          <a:p>
            <a:pPr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       OBTURATION-RELATED MISHAPS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8612" y="1314458"/>
            <a:ext cx="321471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809720" y="357167"/>
            <a:ext cx="903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C000"/>
                </a:solidFill>
                <a:latin typeface="Arial" charset="0"/>
              </a:rPr>
              <a:t>Where should be the apical termination of the root canal filling ??</a:t>
            </a:r>
            <a:endParaRPr lang="en-IN" sz="24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715016"/>
            <a:ext cx="909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C000"/>
                </a:solidFill>
                <a:latin typeface="Arial" charset="0"/>
              </a:rPr>
              <a:t>General agreement is at or near –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dentinocemental junction</a:t>
            </a:r>
            <a:endParaRPr lang="en-IN" sz="28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i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b="1" i="1" u="sng" dirty="0">
                <a:solidFill>
                  <a:srgbClr val="FFC000"/>
                </a:solidFill>
              </a:rPr>
              <a:t>Cause: </a:t>
            </a:r>
            <a:endParaRPr lang="en-IN" b="1" i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FFC000"/>
                </a:solidFill>
              </a:rPr>
              <a:t>A) Under extension</a:t>
            </a:r>
            <a:endParaRPr lang="en-IN" sz="28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dirty="0"/>
              <a:t>Failure to fit master cone accurately. </a:t>
            </a:r>
            <a:endParaRPr lang="en-IN" sz="2800" dirty="0"/>
          </a:p>
          <a:p>
            <a:pPr>
              <a:buNone/>
            </a:pPr>
            <a:r>
              <a:rPr lang="en-US" sz="2800" dirty="0"/>
              <a:t>Poorly prepared canal - apical</a:t>
            </a:r>
            <a:endParaRPr lang="en-IN" sz="2800" dirty="0"/>
          </a:p>
          <a:p>
            <a:pPr marL="457200" indent="-457200">
              <a:buFont typeface="+mj-lt"/>
              <a:buAutoNum type="arabicPeriod"/>
            </a:pPr>
            <a:endParaRPr lang="en-IN" dirty="0"/>
          </a:p>
          <a:p>
            <a:pPr>
              <a:buNone/>
            </a:pPr>
            <a:r>
              <a:rPr lang="en-US" sz="2800" b="1" dirty="0">
                <a:solidFill>
                  <a:srgbClr val="FFC000"/>
                </a:solidFill>
              </a:rPr>
              <a:t>B)</a:t>
            </a:r>
            <a:r>
              <a:rPr lang="en-US" sz="2800" dirty="0">
                <a:solidFill>
                  <a:srgbClr val="FFC000"/>
                </a:solidFill>
              </a:rPr>
              <a:t>  </a:t>
            </a:r>
            <a:r>
              <a:rPr lang="en-US" sz="2800" b="1" dirty="0">
                <a:solidFill>
                  <a:srgbClr val="FFC000"/>
                </a:solidFill>
              </a:rPr>
              <a:t>Over extension:</a:t>
            </a:r>
            <a:endParaRPr lang="en-IN" sz="2800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dirty="0"/>
              <a:t>Apical perforation with loss of constriction.</a:t>
            </a:r>
          </a:p>
          <a:p>
            <a:endParaRPr lang="en-IN" dirty="0"/>
          </a:p>
        </p:txBody>
      </p:sp>
      <p:pic>
        <p:nvPicPr>
          <p:cNvPr id="4" name="Picture 2" descr="C:\Users\Shanthi Latha\Documents\Youcam\Downloads\Desktop\CAMERA 3\00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40235" t="15672" r="25142" b="12121"/>
          <a:stretch>
            <a:fillRect/>
          </a:stretch>
        </p:blipFill>
        <p:spPr bwMode="auto">
          <a:xfrm>
            <a:off x="8096264" y="1142984"/>
            <a:ext cx="1828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own Arrow 4"/>
          <p:cNvSpPr/>
          <p:nvPr/>
        </p:nvSpPr>
        <p:spPr>
          <a:xfrm rot="16200000">
            <a:off x="8746337" y="1821645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2" descr="C:\Users\Shanthi Latha\Documents\Youcam\Downloads\Desktop\camera\018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l="24978" t="9532" r="49371" b="22801"/>
          <a:stretch>
            <a:fillRect/>
          </a:stretch>
        </p:blipFill>
        <p:spPr bwMode="auto">
          <a:xfrm>
            <a:off x="8596330" y="4000504"/>
            <a:ext cx="1762124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own Arrow 6"/>
          <p:cNvSpPr/>
          <p:nvPr/>
        </p:nvSpPr>
        <p:spPr>
          <a:xfrm>
            <a:off x="9286884" y="3998574"/>
            <a:ext cx="214314" cy="359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92" y="11663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C000"/>
                </a:solidFill>
                <a:latin typeface="Arial" charset="0"/>
              </a:rPr>
              <a:t>Under- or Overextended Root Canal Fillings</a:t>
            </a:r>
            <a:r>
              <a:rPr lang="en-IN" sz="3200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en-IN" sz="3200" dirty="0">
                <a:solidFill>
                  <a:srgbClr val="FFC000"/>
                </a:solidFill>
                <a:latin typeface="Arial" charset="0"/>
              </a:rPr>
            </a:br>
            <a:r>
              <a:rPr lang="en-US" sz="3200" b="1" dirty="0">
                <a:solidFill>
                  <a:srgbClr val="FFC000"/>
                </a:solidFill>
                <a:latin typeface="Arial" charset="0"/>
              </a:rPr>
              <a:t> </a:t>
            </a:r>
            <a:endParaRPr lang="en-IN" sz="3200" dirty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404664"/>
            <a:ext cx="8659688" cy="5767536"/>
          </a:xfrm>
        </p:spPr>
        <p:txBody>
          <a:bodyPr/>
          <a:lstStyle/>
          <a:p>
            <a:pPr>
              <a:buNone/>
            </a:pPr>
            <a:r>
              <a:rPr lang="en-US" sz="2800" b="1" i="1" u="sng" dirty="0">
                <a:solidFill>
                  <a:srgbClr val="FFFF00"/>
                </a:solidFill>
              </a:rPr>
              <a:t>Correction :</a:t>
            </a:r>
            <a:endParaRPr lang="en-IN" sz="2800" i="1" u="sng" dirty="0">
              <a:solidFill>
                <a:srgbClr val="FFFF00"/>
              </a:solidFill>
            </a:endParaRPr>
          </a:p>
          <a:p>
            <a:pPr>
              <a:buAutoNum type="alphaUcParenR"/>
            </a:pPr>
            <a:r>
              <a:rPr lang="en-US" sz="2800" b="1" dirty="0">
                <a:solidFill>
                  <a:srgbClr val="FFC000"/>
                </a:solidFill>
              </a:rPr>
              <a:t> Under extended filling</a:t>
            </a:r>
            <a:r>
              <a:rPr lang="en-US" sz="2800" dirty="0"/>
              <a:t>-  </a:t>
            </a:r>
            <a:r>
              <a:rPr lang="en-US" sz="2400" b="1" dirty="0"/>
              <a:t>Re-treatment</a:t>
            </a:r>
            <a:r>
              <a:rPr lang="en-US" sz="2400" dirty="0"/>
              <a:t> </a:t>
            </a:r>
            <a:endParaRPr lang="en-US" sz="2800" dirty="0"/>
          </a:p>
          <a:p>
            <a:pPr>
              <a:buNone/>
            </a:pPr>
            <a:endParaRPr lang="en-IN" sz="2800" dirty="0"/>
          </a:p>
          <a:p>
            <a:pPr>
              <a:buNone/>
            </a:pPr>
            <a:r>
              <a:rPr lang="en-US" sz="2800" dirty="0">
                <a:solidFill>
                  <a:srgbClr val="FFC000"/>
                </a:solidFill>
              </a:rPr>
              <a:t>B</a:t>
            </a:r>
            <a:r>
              <a:rPr lang="en-US" sz="2800" b="1" dirty="0">
                <a:solidFill>
                  <a:srgbClr val="FFC000"/>
                </a:solidFill>
              </a:rPr>
              <a:t>)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C000"/>
                </a:solidFill>
              </a:rPr>
              <a:t>Over extended filling</a:t>
            </a:r>
            <a:r>
              <a:rPr lang="en-US" sz="2800" dirty="0"/>
              <a:t> - </a:t>
            </a:r>
            <a:r>
              <a:rPr lang="en-US" sz="2400" dirty="0"/>
              <a:t>more difficult. </a:t>
            </a:r>
            <a:endParaRPr lang="en-IN" sz="2400" dirty="0"/>
          </a:p>
          <a:p>
            <a:pPr lvl="0">
              <a:buNone/>
            </a:pPr>
            <a:r>
              <a:rPr lang="en-US" sz="2400" dirty="0"/>
              <a:t>Successful - entire point removed with one tug. </a:t>
            </a:r>
            <a:endParaRPr lang="en-IN" sz="2400" dirty="0"/>
          </a:p>
          <a:p>
            <a:pPr>
              <a:buNone/>
            </a:pPr>
            <a:r>
              <a:rPr lang="en-US" sz="2800" dirty="0"/>
              <a:t> </a:t>
            </a:r>
            <a:endParaRPr lang="en-IN" sz="2800" dirty="0"/>
          </a:p>
          <a:p>
            <a:pPr lvl="0">
              <a:buFont typeface="Wingdings" pitchFamily="2" charset="2"/>
              <a:buChar char="Ø"/>
            </a:pPr>
            <a:r>
              <a:rPr lang="en-US" sz="2400" dirty="0"/>
              <a:t>Gutta-percha and many sealers - generally well tolerated </a:t>
            </a:r>
          </a:p>
          <a:p>
            <a:pPr lvl="0">
              <a:buNone/>
            </a:pPr>
            <a:r>
              <a:rPr lang="en-US" sz="2400" dirty="0"/>
              <a:t>    do not automatically require surgical removal </a:t>
            </a:r>
            <a:endParaRPr lang="en-IN" sz="2400" dirty="0"/>
          </a:p>
          <a:p>
            <a:pPr lvl="0">
              <a:buFont typeface="Wingdings" pitchFamily="2" charset="2"/>
              <a:buChar char="Ø"/>
            </a:pPr>
            <a:r>
              <a:rPr lang="en-US" sz="2400" dirty="0"/>
              <a:t>If symptoms persist - surgical removal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476672"/>
            <a:ext cx="8659688" cy="5695528"/>
          </a:xfrm>
        </p:spPr>
        <p:txBody>
          <a:bodyPr/>
          <a:lstStyle/>
          <a:p>
            <a:pPr>
              <a:buNone/>
            </a:pPr>
            <a:r>
              <a:rPr lang="en-US" sz="2800" b="1" i="1" u="sng" dirty="0">
                <a:solidFill>
                  <a:srgbClr val="FFFF00"/>
                </a:solidFill>
              </a:rPr>
              <a:t>Prognosis:</a:t>
            </a:r>
            <a:endParaRPr lang="en-IN" sz="2800" i="1" u="sng" dirty="0">
              <a:solidFill>
                <a:srgbClr val="FFFF00"/>
              </a:solidFill>
            </a:endParaRPr>
          </a:p>
          <a:p>
            <a:pPr marL="457200" indent="-457200">
              <a:buAutoNum type="alphaUcParenR"/>
            </a:pPr>
            <a:r>
              <a:rPr lang="en-US" sz="2400" dirty="0" err="1">
                <a:solidFill>
                  <a:srgbClr val="FFC000"/>
                </a:solidFill>
              </a:rPr>
              <a:t>Underextension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/>
              <a:t>if lesion present or apical canals have necrotic or infected materials    prognosis</a:t>
            </a:r>
          </a:p>
          <a:p>
            <a:pPr marL="457200" indent="-457200">
              <a:buAutoNum type="alphaUcParenR"/>
            </a:pPr>
            <a:endParaRPr lang="en-US" sz="2400" dirty="0"/>
          </a:p>
          <a:p>
            <a:pPr marL="457200" indent="-457200">
              <a:buAutoNum type="alphaUcParenR"/>
            </a:pPr>
            <a:endParaRPr lang="en-US" sz="2400" dirty="0"/>
          </a:p>
          <a:p>
            <a:pPr marL="457200" indent="-457200">
              <a:buNone/>
            </a:pPr>
            <a:endParaRPr lang="en-IN" sz="2400" dirty="0"/>
          </a:p>
          <a:p>
            <a:pPr>
              <a:buNone/>
            </a:pPr>
            <a:r>
              <a:rPr lang="en-US" sz="2400" dirty="0">
                <a:solidFill>
                  <a:srgbClr val="FFC000"/>
                </a:solidFill>
              </a:rPr>
              <a:t> B) Overextension</a:t>
            </a:r>
            <a:r>
              <a:rPr lang="en-US" sz="2400" dirty="0"/>
              <a:t> - adequate seal - successful.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168232" y="24280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Shanthi Latha\Documents\Youcam\Downloads\Desktop\CAMERA 2\036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29581" t="14489" r="48225" b="23958"/>
          <a:stretch>
            <a:fillRect/>
          </a:stretch>
        </p:blipFill>
        <p:spPr bwMode="auto">
          <a:xfrm>
            <a:off x="8524892" y="2786058"/>
            <a:ext cx="990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404664"/>
            <a:ext cx="8964488" cy="5767536"/>
          </a:xfrm>
        </p:spPr>
        <p:txBody>
          <a:bodyPr/>
          <a:lstStyle/>
          <a:p>
            <a:pPr>
              <a:buNone/>
            </a:pPr>
            <a:r>
              <a:rPr lang="en-US" sz="3600" b="1" i="1" u="sng" dirty="0">
                <a:solidFill>
                  <a:srgbClr val="FFC000"/>
                </a:solidFill>
              </a:rPr>
              <a:t>Prevention:</a:t>
            </a:r>
          </a:p>
          <a:p>
            <a:pPr>
              <a:buNone/>
            </a:pPr>
            <a:endParaRPr lang="en-IN" sz="3600" i="1" u="sng" dirty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/>
              <a:t>Confirmation and adherence to </a:t>
            </a:r>
            <a:r>
              <a:rPr lang="en-US" sz="2800" b="1" dirty="0">
                <a:solidFill>
                  <a:srgbClr val="FFC000"/>
                </a:solidFill>
              </a:rPr>
              <a:t>working length</a:t>
            </a:r>
          </a:p>
          <a:p>
            <a:pPr marL="514350" indent="-514350">
              <a:buNone/>
            </a:pPr>
            <a:endParaRPr lang="en-IN" sz="2800" dirty="0">
              <a:solidFill>
                <a:srgbClr val="FFC00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800" dirty="0"/>
              <a:t>Taking a </a:t>
            </a:r>
            <a:r>
              <a:rPr lang="en-US" sz="2800" b="1" dirty="0"/>
              <a:t>radiograph</a:t>
            </a:r>
            <a:r>
              <a:rPr lang="en-US" sz="2800" dirty="0"/>
              <a:t> during the initial phases of  the obturation to allow for corrective action, if indicated.</a:t>
            </a:r>
          </a:p>
          <a:p>
            <a:pPr>
              <a:buNone/>
            </a:pPr>
            <a:endParaRPr lang="en-IN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17_www.FreeDownloadPowerPoint.com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1059</Words>
  <Application>Microsoft Office PowerPoint</Application>
  <PresentationFormat>Custom</PresentationFormat>
  <Paragraphs>230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Frame17_www.FreeDownloadPowerPoint.com</vt:lpstr>
      <vt:lpstr>Slide 1</vt:lpstr>
      <vt:lpstr>Specific learning Objectives </vt:lpstr>
      <vt:lpstr>Contents</vt:lpstr>
      <vt:lpstr>Slide 4</vt:lpstr>
      <vt:lpstr>Slide 5</vt:lpstr>
      <vt:lpstr>Slide 6</vt:lpstr>
      <vt:lpstr>Slide 7</vt:lpstr>
      <vt:lpstr>Slide 8</vt:lpstr>
      <vt:lpstr>Slide 9</vt:lpstr>
      <vt:lpstr>Vertical Root Fractures</vt:lpstr>
      <vt:lpstr>Slide 11</vt:lpstr>
      <vt:lpstr>MISCELLANEOUS </vt:lpstr>
      <vt:lpstr>Slide 13</vt:lpstr>
      <vt:lpstr>2) Irrigant-Related Mishaps</vt:lpstr>
      <vt:lpstr>Slide 15</vt:lpstr>
      <vt:lpstr>Slide 16</vt:lpstr>
      <vt:lpstr>Slide 17</vt:lpstr>
      <vt:lpstr>Slide 18</vt:lpstr>
      <vt:lpstr>Tissue Emphysema</vt:lpstr>
      <vt:lpstr>Slide 20</vt:lpstr>
      <vt:lpstr>Slide 21</vt:lpstr>
      <vt:lpstr>Instrument Aspiration &amp;  Ingestion</vt:lpstr>
      <vt:lpstr>Slide 23</vt:lpstr>
      <vt:lpstr>TAKE HOME MESSEGE/ FOR THE TOPIC COVERED (SUMMARY)  </vt:lpstr>
      <vt:lpstr>Question &amp; Answer Session</vt:lpstr>
      <vt:lpstr>References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Vidhani</dc:creator>
  <cp:lastModifiedBy>test</cp:lastModifiedBy>
  <cp:revision>5</cp:revision>
  <dcterms:created xsi:type="dcterms:W3CDTF">2023-04-17T06:40:13Z</dcterms:created>
  <dcterms:modified xsi:type="dcterms:W3CDTF">2023-04-18T05:23:01Z</dcterms:modified>
</cp:coreProperties>
</file>